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61" r:id="rId15"/>
    <p:sldId id="663" r:id="rId16"/>
    <p:sldId id="664" r:id="rId17"/>
    <p:sldId id="665" r:id="rId18"/>
    <p:sldId id="676" r:id="rId19"/>
    <p:sldId id="666" r:id="rId20"/>
    <p:sldId id="667" r:id="rId21"/>
    <p:sldId id="658" r:id="rId22"/>
    <p:sldId id="668" r:id="rId23"/>
    <p:sldId id="659" r:id="rId24"/>
    <p:sldId id="660" r:id="rId25"/>
    <p:sldId id="669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7" autoAdjust="0"/>
    <p:restoredTop sz="91278" autoAdjust="0"/>
  </p:normalViewPr>
  <p:slideViewPr>
    <p:cSldViewPr>
      <p:cViewPr>
        <p:scale>
          <a:sx n="100" d="100"/>
          <a:sy n="100" d="100"/>
        </p:scale>
        <p:origin x="2416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90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461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83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August 9,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  <a:lvl2pPr>
              <a:defRPr>
                <a:latin typeface="나눔바른고딕OTF Bold" charset="-127"/>
                <a:ea typeface="나눔바른고딕OTF Bold" charset="-127"/>
              </a:defRPr>
            </a:lvl2pPr>
            <a:lvl3pPr>
              <a:defRPr>
                <a:latin typeface="나눔바른고딕OTF Bold" charset="-127"/>
                <a:ea typeface="나눔바른고딕OTF Bold" charset="-127"/>
              </a:defRPr>
            </a:lvl3pPr>
            <a:lvl4pPr>
              <a:defRPr>
                <a:latin typeface="나눔바른고딕OTF Bold" charset="-127"/>
                <a:ea typeface="나눔바른고딕OTF Bold" charset="-127"/>
              </a:defRPr>
            </a:lvl4pPr>
            <a:lvl5pPr>
              <a:defRPr>
                <a:latin typeface="나눔바른고딕OTF Bold" charset="-127"/>
                <a:ea typeface="나눔바른고딕OTF Bold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33A0F7CB-10CC-4FA0-AAB7-60557755851D}" type="datetime1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  <a:lvl2pPr>
              <a:defRPr>
                <a:latin typeface="나눔바른고딕OTF Bold" charset="-127"/>
                <a:ea typeface="나눔바른고딕OTF Bold" charset="-127"/>
              </a:defRPr>
            </a:lvl2pPr>
            <a:lvl3pPr>
              <a:defRPr>
                <a:latin typeface="나눔바른고딕OTF Bold" charset="-127"/>
                <a:ea typeface="나눔바른고딕OTF Bold" charset="-127"/>
              </a:defRPr>
            </a:lvl3pPr>
            <a:lvl4pPr>
              <a:defRPr>
                <a:latin typeface="나눔바른고딕OTF Bold" charset="-127"/>
                <a:ea typeface="나눔바른고딕OTF Bold" charset="-127"/>
              </a:defRPr>
            </a:lvl4pPr>
            <a:lvl5pPr>
              <a:defRPr>
                <a:latin typeface="나눔바른고딕OTF Bold" charset="-127"/>
                <a:ea typeface="나눔바른고딕OTF Bold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2072E3B2-398D-43A2-9FF0-A5DC47D85F0F}" type="datetime1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DAC76C8D-0C64-468D-9E07-BA112BE10A5A}" type="datetime1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나눔바른고딕OTF Bold" charset="-127"/>
                <a:ea typeface="나눔바른고딕OTF Bold" charset="-127"/>
              </a:defRPr>
            </a:lvl1pPr>
            <a:lvl2pPr>
              <a:defRPr sz="2400">
                <a:latin typeface="나눔바른고딕OTF Bold" charset="-127"/>
                <a:ea typeface="나눔바른고딕OTF Bold" charset="-127"/>
              </a:defRPr>
            </a:lvl2pPr>
            <a:lvl3pPr>
              <a:defRPr sz="2000">
                <a:latin typeface="나눔바른고딕OTF Bold" charset="-127"/>
                <a:ea typeface="나눔바른고딕OTF Bold" charset="-127"/>
              </a:defRPr>
            </a:lvl3pPr>
            <a:lvl4pPr>
              <a:defRPr sz="1800">
                <a:latin typeface="나눔바른고딕OTF Bold" charset="-127"/>
                <a:ea typeface="나눔바른고딕OTF Bold" charset="-127"/>
              </a:defRPr>
            </a:lvl4pPr>
            <a:lvl5pPr>
              <a:defRPr sz="1800">
                <a:latin typeface="나눔바른고딕OTF Bold" charset="-127"/>
                <a:ea typeface="나눔바른고딕OTF Bold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나눔바른고딕OTF Bold" charset="-127"/>
                <a:ea typeface="나눔바른고딕OTF Bold" charset="-127"/>
              </a:defRPr>
            </a:lvl1pPr>
            <a:lvl2pPr>
              <a:defRPr sz="2400">
                <a:latin typeface="나눔바른고딕OTF Bold" charset="-127"/>
                <a:ea typeface="나눔바른고딕OTF Bold" charset="-127"/>
              </a:defRPr>
            </a:lvl2pPr>
            <a:lvl3pPr>
              <a:defRPr sz="2000">
                <a:latin typeface="나눔바른고딕OTF Bold" charset="-127"/>
                <a:ea typeface="나눔바른고딕OTF Bold" charset="-127"/>
              </a:defRPr>
            </a:lvl3pPr>
            <a:lvl4pPr>
              <a:defRPr sz="1800">
                <a:latin typeface="나눔바른고딕OTF Bold" charset="-127"/>
                <a:ea typeface="나눔바른고딕OTF Bold" charset="-127"/>
              </a:defRPr>
            </a:lvl4pPr>
            <a:lvl5pPr>
              <a:defRPr sz="1800">
                <a:latin typeface="나눔바른고딕OTF Bold" charset="-127"/>
                <a:ea typeface="나눔바른고딕OTF Bold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ABCA1450-90AE-4591-9DA4-2F2C0E29B421}" type="datetime1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나눔바른고딕OTF Bold" charset="-127"/>
                <a:ea typeface="나눔바른고딕OTF Bold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나눔바른고딕OTF Bold" charset="-127"/>
                <a:ea typeface="나눔바른고딕OTF Bold" charset="-127"/>
              </a:defRPr>
            </a:lvl1pPr>
            <a:lvl2pPr>
              <a:defRPr sz="2000">
                <a:latin typeface="나눔바른고딕OTF Bold" charset="-127"/>
                <a:ea typeface="나눔바른고딕OTF Bold" charset="-127"/>
              </a:defRPr>
            </a:lvl2pPr>
            <a:lvl3pPr>
              <a:defRPr sz="1800">
                <a:latin typeface="나눔바른고딕OTF Bold" charset="-127"/>
                <a:ea typeface="나눔바른고딕OTF Bold" charset="-127"/>
              </a:defRPr>
            </a:lvl3pPr>
            <a:lvl4pPr>
              <a:defRPr sz="1600">
                <a:latin typeface="나눔바른고딕OTF Bold" charset="-127"/>
                <a:ea typeface="나눔바른고딕OTF Bold" charset="-127"/>
              </a:defRPr>
            </a:lvl4pPr>
            <a:lvl5pPr>
              <a:defRPr sz="1600">
                <a:latin typeface="나눔바른고딕OTF Bold" charset="-127"/>
                <a:ea typeface="나눔바른고딕OTF Bold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나눔바른고딕OTF Bold" charset="-127"/>
                <a:ea typeface="나눔바른고딕OTF Bold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나눔바른고딕OTF Bold" charset="-127"/>
                <a:ea typeface="나눔바른고딕OTF Bold" charset="-127"/>
              </a:defRPr>
            </a:lvl1pPr>
            <a:lvl2pPr>
              <a:defRPr sz="2000">
                <a:latin typeface="나눔바른고딕OTF Bold" charset="-127"/>
                <a:ea typeface="나눔바른고딕OTF Bold" charset="-127"/>
              </a:defRPr>
            </a:lvl2pPr>
            <a:lvl3pPr>
              <a:defRPr sz="1800">
                <a:latin typeface="나눔바른고딕OTF Bold" charset="-127"/>
                <a:ea typeface="나눔바른고딕OTF Bold" charset="-127"/>
              </a:defRPr>
            </a:lvl3pPr>
            <a:lvl4pPr>
              <a:defRPr sz="1600">
                <a:latin typeface="나눔바른고딕OTF Bold" charset="-127"/>
                <a:ea typeface="나눔바른고딕OTF Bold" charset="-127"/>
              </a:defRPr>
            </a:lvl4pPr>
            <a:lvl5pPr>
              <a:defRPr sz="1600">
                <a:latin typeface="나눔바른고딕OTF Bold" charset="-127"/>
                <a:ea typeface="나눔바른고딕OTF Bold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3170F9C2-910D-48E9-A1D4-06EE9E8CCF11}" type="datetime1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  <a:ea typeface="나눔바른고딕OTF Bold" charset="-127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ea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ea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ea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0A2BF0E3-3B49-48EE-8E65-6F6B7B05A3E6}" type="datetime1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나눔바른고딕OTF Bold" charset="-127"/>
                <a:ea typeface="나눔바른고딕OTF Bold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나눔바른고딕OTF Bold" charset="-127"/>
                <a:ea typeface="나눔바른고딕OTF Bold" charset="-127"/>
              </a:defRPr>
            </a:lvl1pPr>
            <a:lvl2pPr>
              <a:defRPr sz="2800">
                <a:latin typeface="나눔바른고딕OTF Bold" charset="-127"/>
                <a:ea typeface="나눔바른고딕OTF Bold" charset="-127"/>
              </a:defRPr>
            </a:lvl2pPr>
            <a:lvl3pPr>
              <a:defRPr sz="2400">
                <a:latin typeface="나눔바른고딕OTF Bold" charset="-127"/>
                <a:ea typeface="나눔바른고딕OTF Bold" charset="-127"/>
              </a:defRPr>
            </a:lvl3pPr>
            <a:lvl4pPr>
              <a:defRPr sz="2000">
                <a:latin typeface="나눔바른고딕OTF Bold" charset="-127"/>
                <a:ea typeface="나눔바른고딕OTF Bold" charset="-127"/>
              </a:defRPr>
            </a:lvl4pPr>
            <a:lvl5pPr>
              <a:defRPr sz="2000">
                <a:latin typeface="나눔바른고딕OTF Bold" charset="-127"/>
                <a:ea typeface="나눔바른고딕OTF Bold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나눔바른고딕OTF Bold" charset="-127"/>
                <a:ea typeface="나눔바른고딕OTF Bold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D56EDD30-A8D5-4E8F-A388-D7F8914E7797}" type="datetime1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나눔바른고딕OTF Bold" charset="-127"/>
                <a:ea typeface="나눔바른고딕OTF Bold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나눔바른고딕OTF Bold" charset="-127"/>
                <a:ea typeface="나눔바른고딕OTF Bold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나눔바른고딕OTF Bold" charset="-127"/>
                <a:ea typeface="나눔바른고딕OTF Bold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BA001FBA-5EDF-4611-9FD5-552C72983771}" type="datetime1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70080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 err="1" smtClean="0">
                <a:latin typeface="나눔바른고딕OTF Bold" charset="-127"/>
                <a:ea typeface="나눔바른고딕OTF Bold" charset="-127"/>
              </a:rPr>
              <a:t>AlphaGo</a:t>
            </a:r>
            <a:endParaRPr lang="en-US" altLang="ko-KR" sz="72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63588" y="5949280"/>
            <a:ext cx="7416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바른고딕OTF Bold" charset="-127"/>
                <a:ea typeface="나눔바른고딕OTF Bold" charset="-127"/>
              </a:rPr>
              <a:t>David Silver, et al. "Mastering the game of Go with deep neural networks and tree search." </a:t>
            </a:r>
            <a:r>
              <a:rPr lang="en-US" altLang="ko-KR" sz="1400" i="1" dirty="0">
                <a:latin typeface="나눔바른고딕OTF Bold" charset="-127"/>
                <a:ea typeface="나눔바른고딕OTF Bold" charset="-127"/>
              </a:rPr>
              <a:t>Nature</a:t>
            </a:r>
            <a:r>
              <a:rPr lang="en-US" altLang="ko-KR" sz="1400" dirty="0">
                <a:latin typeface="나눔바른고딕OTF Bold" charset="-127"/>
                <a:ea typeface="나눔바른고딕OTF Bold" charset="-127"/>
              </a:rPr>
              <a:t> 529.7587 (2016): 484-489.</a:t>
            </a:r>
          </a:p>
        </p:txBody>
      </p:sp>
      <p:sp>
        <p:nvSpPr>
          <p:cNvPr id="6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5828"/>
            <a:ext cx="8532440" cy="462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8128" y="1345828"/>
            <a:ext cx="1584176" cy="375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17812" y="1345828"/>
            <a:ext cx="1800200" cy="3750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02448" y="1345828"/>
            <a:ext cx="1800200" cy="3750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rgbClr val="7030A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2240" y="1340768"/>
            <a:ext cx="1584176" cy="37506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1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</a:t>
            </a:r>
            <a:r>
              <a:rPr lang="en-US" altLang="ko-KR" dirty="0" smtClean="0"/>
              <a:t>Net &amp; Value 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94"/>
          <a:stretch/>
        </p:blipFill>
        <p:spPr bwMode="auto">
          <a:xfrm>
            <a:off x="1195510" y="1124744"/>
            <a:ext cx="271780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137446" y="1124744"/>
            <a:ext cx="2818930" cy="537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8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in AlphaGo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9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528" y="5343599"/>
            <a:ext cx="269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  <a:latin typeface="나눔바른고딕OTF Bold" charset="-127"/>
                <a:ea typeface="나눔바른고딕OTF Bold" charset="-127"/>
              </a:rPr>
              <a:t>SL Policy Network</a:t>
            </a:r>
            <a:endParaRPr lang="ko-KR" altLang="en-US" sz="2400" b="1" dirty="0">
              <a:solidFill>
                <a:srgbClr val="FFC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9101" y="5157192"/>
            <a:ext cx="1705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Rollout net</a:t>
            </a:r>
          </a:p>
          <a:p>
            <a:r>
              <a:rPr lang="en-US" altLang="ko-KR" sz="2400" b="1" dirty="0" smtClean="0">
                <a:solidFill>
                  <a:srgbClr val="7030A0"/>
                </a:solidFill>
                <a:latin typeface="나눔바른고딕OTF Bold" charset="-127"/>
                <a:ea typeface="나눔바른고딕OTF Bold" charset="-127"/>
              </a:rPr>
              <a:t>Value net</a:t>
            </a:r>
            <a:endParaRPr lang="ko-KR" altLang="en-US" sz="2400" b="1" dirty="0">
              <a:solidFill>
                <a:srgbClr val="7030A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2717" y="5301208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R</a:t>
            </a:r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L net</a:t>
            </a:r>
            <a:endParaRPr lang="ko-KR" altLang="en-US" sz="2400" b="1" dirty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052736"/>
            <a:ext cx="8686800" cy="19133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Rollout Policy Network (Rollout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Supervised Learning Policy Network (SL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Reinforcement Learning Policy Network (RL net)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Value Network (Value net)</a:t>
            </a:r>
            <a:endParaRPr lang="ko-KR" altLang="en-US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0" y="3157572"/>
            <a:ext cx="3124200" cy="3303239"/>
          </a:xfrm>
          <a:prstGeom prst="rect">
            <a:avLst/>
          </a:prstGeom>
        </p:spPr>
      </p:pic>
      <p:sp>
        <p:nvSpPr>
          <p:cNvPr id="7" name="왼쪽 중괄호 8"/>
          <p:cNvSpPr/>
          <p:nvPr/>
        </p:nvSpPr>
        <p:spPr>
          <a:xfrm>
            <a:off x="2258290" y="4496929"/>
            <a:ext cx="762000" cy="9906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258290" y="4157491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2258290" y="5920486"/>
            <a:ext cx="763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4559" y="397282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바른고딕OTF Bold" charset="-127"/>
                <a:ea typeface="나눔바른고딕OTF Bold" charset="-127"/>
              </a:rPr>
              <a:t>SoftMax</a:t>
            </a:r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 (13)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670" y="4513614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3*3, 192 filter</a:t>
            </a:r>
          </a:p>
          <a:p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stride 1, </a:t>
            </a:r>
            <a:r>
              <a:rPr lang="en-US" altLang="ko-KR" dirty="0" err="1" smtClean="0">
                <a:latin typeface="나눔바른고딕OTF Bold" charset="-127"/>
                <a:ea typeface="나눔바른고딕OTF Bold" charset="-127"/>
              </a:rPr>
              <a:t>ReLU</a:t>
            </a:r>
            <a:endParaRPr lang="en-US" altLang="ko-KR" dirty="0" smtClean="0">
              <a:latin typeface="나눔바른고딕OTF Bold" charset="-127"/>
              <a:ea typeface="나눔바른고딕OTF Bold" charset="-127"/>
            </a:endParaRPr>
          </a:p>
          <a:p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(2 ~ 12)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542" y="5599735"/>
            <a:ext cx="198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5*5, 192 filter</a:t>
            </a:r>
          </a:p>
          <a:p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stride 1, </a:t>
            </a:r>
            <a:r>
              <a:rPr lang="en-US" altLang="ko-KR" dirty="0" err="1" smtClean="0">
                <a:latin typeface="나눔바른고딕OTF Bold" charset="-127"/>
                <a:ea typeface="나눔바른고딕OTF Bold" charset="-127"/>
              </a:rPr>
              <a:t>ReLU</a:t>
            </a:r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(1)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왼쪽 중괄호 14"/>
          <p:cNvSpPr/>
          <p:nvPr/>
        </p:nvSpPr>
        <p:spPr>
          <a:xfrm flipH="1">
            <a:off x="6183190" y="5089212"/>
            <a:ext cx="763200" cy="72029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169380" y="6036483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18125" y="3893348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바른고딕OTF Bold" charset="-127"/>
                <a:ea typeface="나눔바른고딕OTF Bold" charset="-127"/>
              </a:rPr>
              <a:t>Tanh</a:t>
            </a:r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, Fc (15)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18125" y="4967985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3*3, 192 filter</a:t>
            </a:r>
          </a:p>
          <a:p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stride 1, </a:t>
            </a:r>
            <a:r>
              <a:rPr lang="en-US" altLang="ko-KR" dirty="0" err="1" smtClean="0">
                <a:latin typeface="나눔바른고딕OTF Bold" charset="-127"/>
                <a:ea typeface="나눔바른고딕OTF Bold" charset="-127"/>
              </a:rPr>
              <a:t>ReLU</a:t>
            </a:r>
            <a:endParaRPr lang="en-US" altLang="ko-KR" dirty="0" smtClean="0">
              <a:latin typeface="나눔바른고딕OTF Bold" charset="-127"/>
              <a:ea typeface="나눔바른고딕OTF Bold" charset="-127"/>
            </a:endParaRPr>
          </a:p>
          <a:p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(2~11)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8125" y="5879013"/>
            <a:ext cx="198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5*5, 192 filter</a:t>
            </a:r>
          </a:p>
          <a:p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stride 1, </a:t>
            </a:r>
            <a:r>
              <a:rPr lang="en-US" altLang="ko-KR" dirty="0" err="1" smtClean="0">
                <a:latin typeface="나눔바른고딕OTF Bold" charset="-127"/>
                <a:ea typeface="나눔바른고딕OTF Bold" charset="-127"/>
              </a:rPr>
              <a:t>ReLU</a:t>
            </a:r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(1)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161808" y="4797337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144490" y="4455301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49153" y="4099557"/>
            <a:ext cx="685800" cy="11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18125" y="426268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바른고딕OTF Bold" charset="-127"/>
                <a:ea typeface="나눔바른고딕OTF Bold" charset="-127"/>
              </a:rPr>
              <a:t>ReLU</a:t>
            </a:r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, Fc (14)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18125" y="457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No Info (12,13)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2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 animBg="1"/>
      <p:bldP spid="15" grpId="0"/>
      <p:bldP spid="16" grpId="0"/>
      <p:bldP spid="17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Input Features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1" y="1412776"/>
            <a:ext cx="8655804" cy="421912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49050" y="1412776"/>
            <a:ext cx="6995358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The net- work predicted expert </a:t>
            </a:r>
            <a:r>
              <a:rPr lang="en-US" altLang="ko-KR" sz="2000" dirty="0" smtClean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moves </a:t>
            </a:r>
            <a:r>
              <a:rPr lang="en-US" altLang="ko-KR" sz="2000" dirty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on a held out test set with an accuracy of </a:t>
            </a:r>
            <a:r>
              <a:rPr lang="en-US" altLang="ko-KR" sz="2000" b="1" dirty="0">
                <a:solidFill>
                  <a:srgbClr val="C00000"/>
                </a:solidFill>
                <a:latin typeface="Times-Roman" charset="0"/>
                <a:ea typeface="나눔바른고딕OTF Bold" charset="-127"/>
              </a:rPr>
              <a:t>57.0%</a:t>
            </a:r>
            <a:r>
              <a:rPr lang="en-US" altLang="ko-KR" sz="2000" dirty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 using all input features, and </a:t>
            </a:r>
            <a:r>
              <a:rPr lang="en-US" altLang="ko-KR" sz="2000" b="1" dirty="0">
                <a:solidFill>
                  <a:srgbClr val="C00000"/>
                </a:solidFill>
                <a:latin typeface="Times-Roman" charset="0"/>
                <a:ea typeface="나눔바른고딕OTF Bold" charset="-127"/>
              </a:rPr>
              <a:t>55.7%</a:t>
            </a:r>
            <a:r>
              <a:rPr lang="en-US" altLang="ko-KR" sz="2000" dirty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 using only raw board </a:t>
            </a:r>
            <a:r>
              <a:rPr lang="en-US" altLang="ko-KR" sz="2000" dirty="0" smtClean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position </a:t>
            </a:r>
            <a:r>
              <a:rPr lang="en-US" altLang="ko-KR" sz="2000" dirty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and move history as inputs, compared to the state-of-the-art from other </a:t>
            </a:r>
            <a:r>
              <a:rPr lang="en-US" altLang="ko-KR" sz="2000" dirty="0" smtClean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research </a:t>
            </a:r>
            <a:r>
              <a:rPr lang="en-US" altLang="ko-KR" sz="2000" dirty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groups of </a:t>
            </a:r>
            <a:r>
              <a:rPr lang="en-US" altLang="ko-KR" sz="2000" b="1" dirty="0">
                <a:solidFill>
                  <a:srgbClr val="C00000"/>
                </a:solidFill>
                <a:latin typeface="Times-Roman" charset="0"/>
                <a:ea typeface="나눔바른고딕OTF Bold" charset="-127"/>
              </a:rPr>
              <a:t>44.4%</a:t>
            </a:r>
            <a:endParaRPr lang="ko-KR" altLang="en-US" sz="2000" b="1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050" y="2755007"/>
            <a:ext cx="6995358" cy="333985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7945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" r="6537"/>
          <a:stretch/>
        </p:blipFill>
        <p:spPr bwMode="auto">
          <a:xfrm>
            <a:off x="36212" y="1239403"/>
            <a:ext cx="8479138" cy="488099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0" t="-479" r="-1414"/>
          <a:stretch/>
        </p:blipFill>
        <p:spPr bwMode="auto">
          <a:xfrm>
            <a:off x="8515350" y="1237146"/>
            <a:ext cx="714374" cy="488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policy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b="1" dirty="0" smtClean="0"/>
                  <a:t>Rollout /Supervised Learning (SL) 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ko-KR" alt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altLang="ko-K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lang="en-US" altLang="ko-KR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altLang="ko-K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𝜕𝜎</m:t>
                        </m:r>
                      </m:den>
                    </m:f>
                  </m:oMath>
                </a14:m>
                <a:endParaRPr lang="en-US" altLang="ko-KR" sz="24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altLang="ko-KR" sz="2800" b="1" dirty="0" smtClean="0"/>
              </a:p>
              <a:p>
                <a:r>
                  <a:rPr lang="en-US" altLang="ko-KR" sz="2800" b="1" dirty="0" smtClean="0"/>
                  <a:t>Reinforcement Learning (RL) Network</a:t>
                </a:r>
              </a:p>
              <a:p>
                <a:pPr lvl="1"/>
                <a:r>
                  <a:rPr lang="en-US" altLang="ko-KR" dirty="0" smtClean="0"/>
                  <a:t>Play games between the current RL net and SL net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r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0,               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1,    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𝑤𝑖𝑛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∧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&amp;−1,   </m:t>
                            </m:r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𝑙𝑜𝑠𝑒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∧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a14:m>
                <a:endParaRPr lang="en-US" altLang="ko-KR" b="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ko-KR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f>
                      <m:f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a:rPr lang="ko-KR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𝜕𝜌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96752"/>
                <a:ext cx="8686800" cy="5181600"/>
              </a:xfrm>
              <a:blipFill rotWithShape="0">
                <a:blip r:embed="rId2"/>
                <a:stretch>
                  <a:fillRect l="-1263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5012506"/>
            <a:ext cx="4995373" cy="158484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19872" y="1844824"/>
            <a:ext cx="5184576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Policy Gradient Reinforcement Learning</a:t>
            </a:r>
            <a:endParaRPr lang="ko-KR" altLang="en-US" sz="2000" b="1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2" y="2564904"/>
            <a:ext cx="8064896" cy="1938992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“We </a:t>
            </a:r>
            <a:r>
              <a:rPr lang="en-US" altLang="ko-KR" sz="2400" dirty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also tested against the strongest open-source Go program, Pachi14, a sophisticated Monte Carlo search program, ranked at 2 amateur </a:t>
            </a:r>
            <a:r>
              <a:rPr lang="en-US" altLang="ko-KR" sz="2400" dirty="0" err="1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dan</a:t>
            </a:r>
            <a:r>
              <a:rPr lang="en-US" altLang="ko-KR" sz="2400" dirty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 on KGS, that executes 100,000 simulations per move. </a:t>
            </a:r>
            <a:r>
              <a:rPr lang="en-US" altLang="ko-KR" sz="2400" dirty="0">
                <a:solidFill>
                  <a:srgbClr val="C00000"/>
                </a:solidFill>
                <a:latin typeface="Times-Roman" charset="0"/>
                <a:ea typeface="나눔바른고딕OTF Bold" charset="-127"/>
              </a:rPr>
              <a:t>Using no search at all</a:t>
            </a:r>
            <a:r>
              <a:rPr lang="en-US" altLang="ko-KR" sz="2400" dirty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, the RL policy network won 85% of games against </a:t>
            </a:r>
            <a:r>
              <a:rPr lang="en-US" altLang="ko-KR" sz="2400" dirty="0" err="1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Pachi</a:t>
            </a:r>
            <a:r>
              <a:rPr lang="en-US" altLang="ko-KR" sz="2400" dirty="0" smtClean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.”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26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value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</p:spPr>
            <p:txBody>
              <a:bodyPr/>
              <a:lstStyle/>
              <a:p>
                <a:r>
                  <a:rPr lang="en-US" altLang="ko-KR" sz="2800" b="1" dirty="0" smtClean="0"/>
                  <a:t>Value Network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altLang="ko-KR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altLang="ko-KR" sz="2400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sz="2400" dirty="0" smtClean="0"/>
                  <a:t>When trained on the human expert data set, the value network will be </a:t>
                </a:r>
                <a:r>
                  <a:rPr lang="en-US" altLang="ko-KR" sz="2400" b="1" dirty="0" smtClean="0">
                    <a:solidFill>
                      <a:srgbClr val="C00000"/>
                    </a:solidFill>
                  </a:rPr>
                  <a:t>over-fitted</a:t>
                </a:r>
              </a:p>
              <a:p>
                <a:pPr lvl="1"/>
                <a:r>
                  <a:rPr lang="en-US" altLang="ko-KR" sz="2400" dirty="0" smtClean="0"/>
                  <a:t>Added a new self-play data set</a:t>
                </a:r>
                <a:endParaRPr lang="ko-KR" altLang="en-US" sz="2400" dirty="0" smtClean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71736"/>
                <a:ext cx="8686800" cy="5181600"/>
              </a:xfrm>
              <a:blipFill rotWithShape="0">
                <a:blip r:embed="rId2"/>
                <a:stretch>
                  <a:fillRect l="-1263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88" y="4083834"/>
            <a:ext cx="7016650" cy="200946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05200" y="4221088"/>
            <a:ext cx="1714872" cy="3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5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2454232"/>
          </a:xfrm>
        </p:spPr>
        <p:txBody>
          <a:bodyPr/>
          <a:lstStyle/>
          <a:p>
            <a:r>
              <a:rPr kumimoji="1" lang="en-US" altLang="ko-KR" dirty="0" smtClean="0"/>
              <a:t>Distributed AlphaGo</a:t>
            </a:r>
          </a:p>
          <a:p>
            <a:pPr lvl="1"/>
            <a:r>
              <a:rPr kumimoji="1" lang="en-US" altLang="ko-KR" dirty="0" smtClean="0"/>
              <a:t>40 search threads, 1,202 CPUs, 176 GPUs</a:t>
            </a:r>
          </a:p>
          <a:p>
            <a:r>
              <a:rPr kumimoji="1" lang="en-US" altLang="ko-KR" dirty="0" smtClean="0"/>
              <a:t>Training Policy Net</a:t>
            </a:r>
          </a:p>
          <a:p>
            <a:pPr lvl="1"/>
            <a:r>
              <a:rPr kumimoji="1" lang="en-US" altLang="ko-KR" dirty="0" smtClean="0"/>
              <a:t>50 GPUs, one day</a:t>
            </a:r>
          </a:p>
          <a:p>
            <a:r>
              <a:rPr kumimoji="1" lang="en-US" altLang="ko-KR" dirty="0" smtClean="0"/>
              <a:t>Training Value Net</a:t>
            </a:r>
          </a:p>
          <a:p>
            <a:pPr lvl="1"/>
            <a:r>
              <a:rPr kumimoji="1" lang="en-US" altLang="ko-KR" dirty="0" smtClean="0"/>
              <a:t>50 GPUs, one week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Computational Power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62" y="3573017"/>
            <a:ext cx="5362939" cy="288032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67"/>
          <a:stretch/>
        </p:blipFill>
        <p:spPr bwMode="auto">
          <a:xfrm>
            <a:off x="5632448" y="3535610"/>
            <a:ext cx="3044008" cy="29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520" y="6381328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smtClean="0">
                <a:solidFill>
                  <a:srgbClr val="C00000"/>
                </a:solidFill>
                <a:latin typeface="Cambria Math" charset="0"/>
                <a:ea typeface="Cambria Math" charset="0"/>
                <a:cs typeface="Cambria Math" charset="0"/>
              </a:rPr>
              <a:t>2 second thinking</a:t>
            </a:r>
            <a:endParaRPr kumimoji="1" lang="ko-KR" altLang="en-US" sz="2000" dirty="0" smtClean="0">
              <a:solidFill>
                <a:srgbClr val="C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Game Result Prediction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758608" cy="377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85121" y="5693186"/>
            <a:ext cx="699535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141413"/>
                </a:solidFill>
                <a:latin typeface="Times-Roman" charset="0"/>
                <a:ea typeface="나눔바른고딕OTF Bold" charset="-127"/>
              </a:rPr>
              <a:t>For policy networks, predictions were averaged with 100 rollouts. </a:t>
            </a:r>
            <a:endParaRPr lang="ko-KR" altLang="en-US" sz="2000" b="1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36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DeepMind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32" y="1690050"/>
            <a:ext cx="929931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80186"/>
            <a:ext cx="8291946" cy="27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9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95200" y="1124744"/>
                <a:ext cx="8686800" cy="489654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Selection Rule</a:t>
                </a:r>
              </a:p>
              <a:p>
                <a:pPr lvl="1"/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How to choose edge (</a:t>
                </a:r>
                <a:r>
                  <a:rPr lang="en-US" altLang="ko-KR" dirty="0" err="1" smtClean="0">
                    <a:latin typeface="Cambria Math" charset="0"/>
                    <a:ea typeface="Cambria Math" charset="0"/>
                    <a:cs typeface="Cambria Math" charset="0"/>
                  </a:rPr>
                  <a:t>s,a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) at node 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ko-KR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𝑝𝑢𝑐𝑡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f>
                      <m:fPr>
                        <m:ctrlP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𝑏</m:t>
                                </m:r>
                                <m:r>
                                  <a:rPr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rad>
                      </m:num>
                      <m:den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This is </a:t>
                </a:r>
                <a:r>
                  <a:rPr lang="en-US" altLang="ko-KR" dirty="0">
                    <a:latin typeface="Cambria Math" charset="0"/>
                    <a:ea typeface="Cambria Math" charset="0"/>
                    <a:cs typeface="Cambria Math" charset="0"/>
                  </a:rPr>
                  <a:t>proportional to the prior probability but decays with repeated visits to encourage 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exploration</a:t>
                </a:r>
              </a:p>
              <a:p>
                <a:pPr lvl="1"/>
                <a:endParaRPr lang="en-US" altLang="ko-KR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endParaRPr lang="en-US" altLang="ko-KR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altLang="ko-KR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Expansion Rule</a:t>
                </a:r>
              </a:p>
              <a:p>
                <a:pPr lvl="1"/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When the visit count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 exceeds a threshold, the successor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altLang="ko-KR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f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𝑎</m:t>
                    </m:r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 is added to the search tree</a:t>
                </a:r>
                <a:endParaRPr lang="ko-KR" alt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200" y="1124744"/>
                <a:ext cx="8686800" cy="4896544"/>
              </a:xfrm>
              <a:blipFill rotWithShape="0">
                <a:blip r:embed="rId3"/>
                <a:stretch>
                  <a:fillRect l="-1263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/>
          <p:cNvSpPr/>
          <p:nvPr/>
        </p:nvSpPr>
        <p:spPr>
          <a:xfrm>
            <a:off x="2118320" y="2042160"/>
            <a:ext cx="1008112" cy="3787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0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Execution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84992" y="1239128"/>
                <a:ext cx="8857644" cy="5181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Each edge has following information</a:t>
                </a:r>
                <a:endParaRPr lang="en-US" altLang="ko-KR" sz="28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b="0" dirty="0" smtClean="0">
                    <a:latin typeface="Cambria Math" charset="0"/>
                    <a:ea typeface="Cambria Math" charset="0"/>
                    <a:cs typeface="Cambria Math" charset="0"/>
                  </a:rPr>
                  <a:t>: prior distribution from </a:t>
                </a:r>
                <a:r>
                  <a:rPr lang="en-US" altLang="ko-KR" b="1" dirty="0" smtClean="0">
                    <a:solidFill>
                      <a:srgbClr val="0070C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SL net</a:t>
                </a:r>
                <a:endParaRPr lang="en-US" altLang="ko-KR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: the number of evaluations of </a:t>
                </a:r>
                <a:r>
                  <a:rPr lang="en-US" altLang="ko-KR" b="1" dirty="0" smtClean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value net 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and </a:t>
                </a:r>
                <a:r>
                  <a:rPr lang="en-US" altLang="ko-KR" b="1" dirty="0" smtClean="0">
                    <a:solidFill>
                      <a:srgbClr val="7030A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rollout net</a:t>
                </a:r>
                <a:endParaRPr lang="en-US" altLang="ko-KR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: action values from </a:t>
                </a:r>
                <a:r>
                  <a:rPr lang="en-US" altLang="ko-KR" b="1" dirty="0" smtClean="0">
                    <a:solidFill>
                      <a:srgbClr val="C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value net </a:t>
                </a:r>
                <a:r>
                  <a:rPr lang="en-US" altLang="ko-KR" dirty="0" smtClean="0">
                    <a:latin typeface="Cambria Math" charset="0"/>
                    <a:ea typeface="Cambria Math" charset="0"/>
                    <a:cs typeface="Cambria Math" charset="0"/>
                  </a:rPr>
                  <a:t>and </a:t>
                </a:r>
                <a:r>
                  <a:rPr lang="en-US" altLang="ko-KR" b="1" dirty="0" smtClean="0">
                    <a:solidFill>
                      <a:srgbClr val="7030A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rollout net</a:t>
                </a:r>
              </a:p>
              <a:p>
                <a:pPr lvl="1"/>
                <a:endParaRPr lang="en-US" altLang="ko-KR" sz="2400" b="1" i="1" dirty="0" smtClean="0">
                  <a:solidFill>
                    <a:srgbClr val="7030A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endParaRPr lang="en-US" altLang="ko-KR" sz="2400" b="1" i="1" dirty="0" smtClean="0">
                  <a:solidFill>
                    <a:srgbClr val="7030A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altLang="ko-KR" sz="2800" i="1" dirty="0" smtClean="0">
                    <a:latin typeface="Cambria Math" charset="0"/>
                    <a:ea typeface="Cambria Math" charset="0"/>
                    <a:cs typeface="Cambria Math" charset="0"/>
                  </a:rPr>
                  <a:t>Final execution is based on the following: </a:t>
                </a:r>
                <a:endParaRPr lang="en-US" altLang="ko-KR" sz="28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𝑄</m:t>
                    </m:r>
                    <m:d>
                      <m:dPr>
                        <m:ctrlP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altLang="ko-KR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r>
                          <a:rPr lang="ko-KR" alt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f>
                      <m:fPr>
                        <m:ctrlPr>
                          <a:rPr lang="en-US" altLang="ko-KR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ko-KR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ko-KR" alt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f>
                      <m:fPr>
                        <m:ctrlPr>
                          <a:rPr lang="en-US" altLang="ko-K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ko-KR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endParaRPr lang="en-US" altLang="ko-KR" sz="2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lvl="1"/>
                <a:endParaRPr lang="ko-KR" alt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992" y="1239128"/>
                <a:ext cx="8857644" cy="5181600"/>
              </a:xfrm>
              <a:blipFill rotWithShape="0">
                <a:blip r:embed="rId2"/>
                <a:stretch>
                  <a:fillRect l="-1239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8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1124744"/>
            <a:ext cx="8686800" cy="2160240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Evaluation of playing strength of AlphaGo</a:t>
            </a:r>
          </a:p>
          <a:p>
            <a:pPr lvl="1"/>
            <a:r>
              <a:rPr lang="en-US" altLang="ko-KR" sz="2000" dirty="0" smtClean="0"/>
              <a:t>Single-machine AlphaGo: 99.8%</a:t>
            </a:r>
          </a:p>
          <a:p>
            <a:pPr lvl="1"/>
            <a:r>
              <a:rPr lang="en-US" altLang="ko-KR" sz="2000" dirty="0" smtClean="0"/>
              <a:t>With four handicap stones: 77%, 86% and 99% (vs </a:t>
            </a:r>
            <a:r>
              <a:rPr lang="en-US" altLang="ko-KR" sz="2000" dirty="0" err="1" smtClean="0"/>
              <a:t>CrazyStone</a:t>
            </a:r>
            <a:r>
              <a:rPr lang="en-US" altLang="ko-KR" sz="2000" dirty="0" smtClean="0"/>
              <a:t>, Zen and </a:t>
            </a:r>
            <a:r>
              <a:rPr lang="en-US" altLang="ko-KR" sz="2000" dirty="0" err="1" smtClean="0"/>
              <a:t>Pachi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 smtClean="0"/>
              <a:t>Distributed AlphaGo: 77% (vs Single-machine), 100% (vs Others)</a:t>
            </a:r>
          </a:p>
          <a:p>
            <a:endParaRPr lang="en-US" altLang="ko-KR" sz="28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9144000" cy="335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3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196752"/>
            <a:ext cx="5538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Match score: AlphaGo 4 - Lee Sedol 1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767229"/>
            <a:ext cx="5448300" cy="4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Picture 2" descr="http://postfiles8.naver.net/20160313_199/imh0810_1457860120177Hugvd_JPEG/IMG_20160313_001131.jpg?type=w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1"/>
          <a:stretch/>
        </p:blipFill>
        <p:spPr bwMode="auto">
          <a:xfrm>
            <a:off x="2634208" y="1196752"/>
            <a:ext cx="3810000" cy="50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068643" y="346272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97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 Work of DeepMind</a:t>
            </a:r>
            <a:endParaRPr lang="ko-KR" altLang="en-US" dirty="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88840"/>
            <a:ext cx="3735388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63688" y="6325870"/>
            <a:ext cx="72656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V. </a:t>
            </a:r>
            <a:r>
              <a:rPr lang="en-US" altLang="ko-KR" sz="1050" dirty="0" err="1">
                <a:latin typeface="나눔바른고딕OTF Bold" charset="-127"/>
                <a:ea typeface="나눔바른고딕OTF Bold" charset="-127"/>
              </a:rPr>
              <a:t>Mnih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, K. </a:t>
            </a:r>
            <a:r>
              <a:rPr lang="en-US" altLang="ko-KR" sz="1050" dirty="0" err="1">
                <a:latin typeface="나눔바른고딕OTF Bold" charset="-127"/>
                <a:ea typeface="나눔바른고딕OTF Bold" charset="-127"/>
              </a:rPr>
              <a:t>Kavukcuoglu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, D. Silver, A. A. </a:t>
            </a:r>
            <a:r>
              <a:rPr lang="en-US" altLang="ko-KR" sz="1050" dirty="0" err="1">
                <a:latin typeface="나눔바른고딕OTF Bold" charset="-127"/>
                <a:ea typeface="나눔바른고딕OTF Bold" charset="-127"/>
              </a:rPr>
              <a:t>Rusu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, J. </a:t>
            </a:r>
            <a:r>
              <a:rPr lang="en-US" altLang="ko-KR" sz="1050" dirty="0" err="1">
                <a:latin typeface="나눔바른고딕OTF Bold" charset="-127"/>
                <a:ea typeface="나눔바른고딕OTF Bold" charset="-127"/>
              </a:rPr>
              <a:t>Veness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, M. G. </a:t>
            </a:r>
            <a:r>
              <a:rPr lang="en-US" altLang="ko-KR" sz="1050" dirty="0" err="1">
                <a:latin typeface="나눔바른고딕OTF Bold" charset="-127"/>
                <a:ea typeface="나눔바른고딕OTF Bold" charset="-127"/>
              </a:rPr>
              <a:t>Bellemare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, </a:t>
            </a:r>
            <a:r>
              <a:rPr lang="en-US" altLang="ko-KR" sz="1050" dirty="0" smtClean="0">
                <a:latin typeface="나눔바른고딕OTF Bold" charset="-127"/>
                <a:ea typeface="나눔바른고딕OTF Bold" charset="-127"/>
              </a:rPr>
              <a:t> and 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S. Petersen (2015). </a:t>
            </a:r>
            <a:r>
              <a:rPr lang="en-US" altLang="ko-KR" sz="1050" b="1" dirty="0">
                <a:latin typeface="나눔바른고딕OTF Bold" charset="-127"/>
                <a:ea typeface="나눔바른고딕OTF Bold" charset="-127"/>
              </a:rPr>
              <a:t>Human-level control through deep reinforcement learning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. </a:t>
            </a:r>
            <a:r>
              <a:rPr lang="en-US" altLang="ko-KR" sz="1050" i="1" dirty="0">
                <a:latin typeface="나눔바른고딕OTF Bold" charset="-127"/>
                <a:ea typeface="나눔바른고딕OTF Bold" charset="-127"/>
              </a:rPr>
              <a:t>Nature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, </a:t>
            </a:r>
            <a:r>
              <a:rPr lang="en-US" altLang="ko-KR" sz="1050" i="1" dirty="0">
                <a:latin typeface="나눔바른고딕OTF Bold" charset="-127"/>
                <a:ea typeface="나눔바른고딕OTF Bold" charset="-127"/>
              </a:rPr>
              <a:t>518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(7540), 529-533.</a:t>
            </a:r>
          </a:p>
        </p:txBody>
      </p:sp>
      <p:pic>
        <p:nvPicPr>
          <p:cNvPr id="3" name="Nature  Human-level control through deep reinforcement learn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5133" y="2204864"/>
            <a:ext cx="49925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868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Complexity of Go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Monte-Carlo Tree Search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Training Networks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Searching</a:t>
            </a:r>
            <a:r>
              <a:rPr lang="ko-KR" altLang="en-US" dirty="0"/>
              <a:t> </a:t>
            </a:r>
            <a:r>
              <a:rPr lang="en-US" altLang="ko-KR" dirty="0"/>
              <a:t>with policy and value </a:t>
            </a:r>
            <a:r>
              <a:rPr lang="en-US" altLang="ko-KR" dirty="0" smtClean="0"/>
              <a:t>networks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Experiments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94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74280"/>
            <a:ext cx="288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74280"/>
            <a:ext cx="2919346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27" y="2374280"/>
            <a:ext cx="2963077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Complexity of Go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나눔바른고딕OTF Bold" charset="-127"/>
                    <a:ea typeface="나눔바른고딕OTF Bold" charset="-127"/>
                  </a:rPr>
                  <a:t>Chess: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나눔바른고딕OTF Bold" charset="-127"/>
                          </a:rPr>
                          <m:t>35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나눔바른고딕OTF Bold" charset="-127"/>
                          </a:rPr>
                          <m:t>80</m:t>
                        </m:r>
                      </m:sup>
                    </m:sSup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123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21" y="5169892"/>
                <a:ext cx="3371820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797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latin typeface="나눔바른고딕OTF Bold" charset="-127"/>
                    <a:ea typeface="나눔바른고딕OTF Bold" charset="-127"/>
                  </a:rPr>
                  <a:t>Go: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나눔바른고딕OTF Bold" charset="-127"/>
                          </a:rPr>
                          <m:t>250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나눔바른고딕OTF Bold" charset="-127"/>
                          </a:rPr>
                          <m:t>150</m:t>
                        </m:r>
                      </m:sup>
                    </m:sSup>
                    <m:r>
                      <a:rPr lang="en-US" altLang="ko-KR" sz="2800" i="1">
                        <a:latin typeface="Cambria Math"/>
                        <a:ea typeface="Cambria Math"/>
                      </a:rPr>
                      <m:t>≈</m:t>
                    </m:r>
                    <m:sSup>
                      <m:sSupPr>
                        <m:ctrlPr>
                          <a:rPr lang="en-US" altLang="ko-KR" sz="2800" b="0" i="1" smtClean="0">
                            <a:latin typeface="Cambria Math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360</m:t>
                        </m:r>
                      </m:sup>
                    </m:sSup>
                  </m:oMath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245" y="5169892"/>
                <a:ext cx="3249992" cy="528093"/>
              </a:xfrm>
              <a:prstGeom prst="rect">
                <a:avLst/>
              </a:prstGeom>
              <a:blipFill rotWithShape="0">
                <a:blip r:embed="rId3"/>
                <a:stretch>
                  <a:fillRect l="-3940" t="-9195" b="-3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http://vignette1.wikia.nocookie.net/yugioh/images/d/d9/Opening_chess_position_from_black_side.jpg/revision/latest?cb=201006301751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53144"/>
            <a:ext cx="418360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upload.wikimedia.org/wikipedia/commons/2/2a/FloorGoba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6" b="18939"/>
          <a:stretch/>
        </p:blipFill>
        <p:spPr bwMode="auto">
          <a:xfrm>
            <a:off x="4750916" y="2053144"/>
            <a:ext cx="403465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1" y="1556792"/>
            <a:ext cx="7984674" cy="48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Monte-Carlo Tree Search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1556792"/>
            <a:ext cx="7705725" cy="334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5068371"/>
            <a:ext cx="2784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By some </a:t>
            </a:r>
            <a:r>
              <a:rPr lang="en-US" altLang="ko-KR" sz="20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s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election</a:t>
            </a:r>
            <a:r>
              <a:rPr lang="en-US" altLang="ko-KR" sz="20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r</a:t>
            </a:r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ule</a:t>
            </a:r>
            <a:endParaRPr lang="ko-KR" altLang="en-US" sz="2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5559505"/>
            <a:ext cx="305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By some </a:t>
            </a:r>
            <a:r>
              <a:rPr lang="en-US" altLang="ko-KR" sz="2000" b="1" dirty="0">
                <a:solidFill>
                  <a:srgbClr val="0070C0"/>
                </a:solidFill>
                <a:latin typeface="나눔바른고딕OTF Bold" charset="-127"/>
                <a:ea typeface="나눔바른고딕OTF Bold" charset="-127"/>
              </a:rPr>
              <a:t>e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고딕OTF Bold" charset="-127"/>
                <a:ea typeface="나눔바른고딕OTF Bold" charset="-127"/>
              </a:rPr>
              <a:t>xpansion</a:t>
            </a:r>
            <a:r>
              <a:rPr lang="en-US" altLang="ko-KR" sz="2000" dirty="0" smtClean="0">
                <a:solidFill>
                  <a:srgbClr val="0070C0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r</a:t>
            </a:r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ule</a:t>
            </a:r>
            <a:endParaRPr lang="ko-KR" altLang="en-US" sz="2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76" y="6032018"/>
            <a:ext cx="3430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By some </a:t>
            </a:r>
            <a:r>
              <a:rPr lang="en-US" altLang="ko-KR" sz="2000" b="1" dirty="0" smtClean="0">
                <a:solidFill>
                  <a:srgbClr val="7030A0"/>
                </a:solidFill>
                <a:latin typeface="나눔바른고딕OTF Bold" charset="-127"/>
                <a:ea typeface="나눔바른고딕OTF Bold" charset="-127"/>
              </a:rPr>
              <a:t>simulation</a:t>
            </a:r>
            <a:r>
              <a:rPr lang="en-US" altLang="ko-KR" sz="2000" dirty="0" smtClean="0">
                <a:solidFill>
                  <a:srgbClr val="7030A0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method</a:t>
            </a:r>
            <a:endParaRPr lang="ko-KR" altLang="en-US" sz="20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2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r="52387" b="65871"/>
          <a:stretch/>
        </p:blipFill>
        <p:spPr>
          <a:xfrm>
            <a:off x="381159" y="105273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5" r="4442" b="66030"/>
          <a:stretch/>
        </p:blipFill>
        <p:spPr>
          <a:xfrm>
            <a:off x="3333486" y="105273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t="33977" r="52184" b="33977"/>
          <a:stretch/>
        </p:blipFill>
        <p:spPr>
          <a:xfrm>
            <a:off x="6285814" y="1052737"/>
            <a:ext cx="2534658" cy="2417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3" t="33015" r="4454" b="33015"/>
          <a:stretch/>
        </p:blipFill>
        <p:spPr>
          <a:xfrm>
            <a:off x="381159" y="3933057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66030" r="51768"/>
          <a:stretch/>
        </p:blipFill>
        <p:spPr>
          <a:xfrm>
            <a:off x="3333486" y="3933056"/>
            <a:ext cx="2534658" cy="256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958" r="4476" b="1428"/>
          <a:stretch/>
        </p:blipFill>
        <p:spPr>
          <a:xfrm>
            <a:off x="6397015" y="4186289"/>
            <a:ext cx="2423457" cy="2309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526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33045</TotalTime>
  <Words>529</Words>
  <Application>Microsoft Macintosh PowerPoint</Application>
  <PresentationFormat>On-screen Show (4:3)</PresentationFormat>
  <Paragraphs>132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나눔바른고딕OTF Bold</vt:lpstr>
      <vt:lpstr>휴먼둥근헤드라인</vt:lpstr>
      <vt:lpstr>Arial</vt:lpstr>
      <vt:lpstr>Cambria Math</vt:lpstr>
      <vt:lpstr>Garamond</vt:lpstr>
      <vt:lpstr>Meiryo UI</vt:lpstr>
      <vt:lpstr>NanumBarunGothicOTF</vt:lpstr>
      <vt:lpstr>Times-Roman</vt:lpstr>
      <vt:lpstr>Office 테마</vt:lpstr>
      <vt:lpstr>PowerPoint Presentation</vt:lpstr>
      <vt:lpstr>DeepMind</vt:lpstr>
      <vt:lpstr>Prior Work of DeepMind</vt:lpstr>
      <vt:lpstr>Contents</vt:lpstr>
      <vt:lpstr>Complexity of Go</vt:lpstr>
      <vt:lpstr>Complexity of Go</vt:lpstr>
      <vt:lpstr>Monte-Carlo Tree Search</vt:lpstr>
      <vt:lpstr>Monte-Carlo Tree Search</vt:lpstr>
      <vt:lpstr>MCTS Example</vt:lpstr>
      <vt:lpstr>MCTS in AlphaGo</vt:lpstr>
      <vt:lpstr>Policy Net &amp; Value Net</vt:lpstr>
      <vt:lpstr>MCTS in AlphaGo</vt:lpstr>
      <vt:lpstr>Training</vt:lpstr>
      <vt:lpstr>Input Features</vt:lpstr>
      <vt:lpstr>Training</vt:lpstr>
      <vt:lpstr>Training policy nets</vt:lpstr>
      <vt:lpstr>Training value nets</vt:lpstr>
      <vt:lpstr>Computational Power</vt:lpstr>
      <vt:lpstr>Game Result Prediction</vt:lpstr>
      <vt:lpstr>Execution phase</vt:lpstr>
      <vt:lpstr>Execution phase</vt:lpstr>
      <vt:lpstr>Execution phase</vt:lpstr>
      <vt:lpstr>Result</vt:lpstr>
      <vt:lpstr>Result</vt:lpstr>
      <vt:lpstr>Conclusion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Microsoft Office User</cp:lastModifiedBy>
  <cp:revision>1135</cp:revision>
  <dcterms:created xsi:type="dcterms:W3CDTF">2010-03-17T18:05:41Z</dcterms:created>
  <dcterms:modified xsi:type="dcterms:W3CDTF">2017-08-09T12:35:52Z</dcterms:modified>
</cp:coreProperties>
</file>